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4630400" cy="8229600"/>
  <p:notesSz cx="8229600" cy="14630400"/>
  <p:embeddedFontLst>
    <p:embeddedFont>
      <p:font typeface="Montserrat Black"/>
      <p:regular r:id="rId35"/>
    </p:embeddedFont>
    <p:embeddedFont>
      <p:font typeface="Montserrat Black"/>
      <p:regular r:id="rId36"/>
    </p:embeddedFont>
    <p:embeddedFont>
      <p:font typeface="Inconsolata"/>
      <p:regular r:id="rId37"/>
    </p:embeddedFont>
    <p:embeddedFont>
      <p:font typeface="Inconsolata"/>
      <p:regular r:id="rId3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openxmlformats.org/officeDocument/2006/relationships/font" Target="fonts/font1.fntdata"/><Relationship Id="rId36" Type="http://schemas.openxmlformats.org/officeDocument/2006/relationships/font" Target="fonts/font2.fntdata"/><Relationship Id="rId37" Type="http://schemas.openxmlformats.org/officeDocument/2006/relationships/font" Target="fonts/font3.fntdata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3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3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8-1.png"/><Relationship Id="rId3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9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A1A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4361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Algorithms [5SENG003W]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45402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Week 2</a:t>
            </a:r>
            <a:endParaRPr lang="en-US" sz="4450" dirty="0"/>
          </a:p>
        </p:txBody>
      </p:sp>
      <p:sp>
        <p:nvSpPr>
          <p:cNvPr id="6" name="Shape 2"/>
          <p:cNvSpPr/>
          <p:nvPr/>
        </p:nvSpPr>
        <p:spPr>
          <a:xfrm>
            <a:off x="793790" y="560605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5613678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70040" y="5589151"/>
            <a:ext cx="35422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by Prashastha Mudannayake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0618"/>
            <a:ext cx="74421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Time for an Array laugh 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8681" y="2293025"/>
            <a:ext cx="9073039" cy="48058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652" y="505778"/>
            <a:ext cx="7253645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Sequential Data: Linked Lists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652" y="1448276"/>
            <a:ext cx="13343096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Simplest dynamic linear data structure.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43652" y="1880354"/>
            <a:ext cx="13343096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pPr indent="0" marL="0">
              <a:lnSpc>
                <a:spcPts val="230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node</a:t>
            </a:r>
            <a:pPr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is the basic building block.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3652" y="2312432"/>
            <a:ext cx="13343096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Not necessarily laid out sequentially in memory.</a:t>
            </a:r>
            <a:endParaRPr lang="en-US" sz="14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652" y="3093839"/>
            <a:ext cx="6234113" cy="3161824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643652" y="6462474"/>
            <a:ext cx="7688461" cy="1075849"/>
          </a:xfrm>
          <a:prstGeom prst="roundRect">
            <a:avLst>
              <a:gd name="adj" fmla="val 850"/>
            </a:avLst>
          </a:prstGeom>
          <a:solidFill>
            <a:srgbClr val="FCF2B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84" y="6737152"/>
            <a:ext cx="229791" cy="18383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41108" y="6692265"/>
            <a:ext cx="6907173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400" i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"I'd traverse it myself, but it's singly linked, so I'm worried that I won't be able to find my way back to 2025." 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360" y="3093839"/>
            <a:ext cx="3136821" cy="31044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788360" y="6405086"/>
            <a:ext cx="5205889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4771"/>
            <a:ext cx="68457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Linked List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717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Reading/writing at any given position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6998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Cost: linear (</a:t>
            </a:r>
            <a:pPr lvl="1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O(n)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) – must traverse the list to find the position!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278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Adding/removing at the end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Cost: constant (</a:t>
            </a:r>
            <a:pPr lvl="1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O(1)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) – independent of list size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839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Adding/removing in the middle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0120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Cost: constant (</a:t>
            </a:r>
            <a:pPr lvl="1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O(1)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) – assuming we have an iterator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350" y="555784"/>
            <a:ext cx="8196620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Linked list interview question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0268" y="1591628"/>
            <a:ext cx="4629745" cy="55330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350" y="7351990"/>
            <a:ext cx="13215699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7689"/>
            <a:ext cx="74920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Choice of data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Choice of data structure can influence what algorithms are suitable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Typically there is a trade-off between complexities of operations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will be seeing other (non-sequential) structures later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Various kinds of trees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Graphs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13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Example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7376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Problem: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824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Given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a data structure, and a target value(s) to find.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46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Question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Is target value(s) in the structure? If yes, where?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426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Approach 1: Using array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860727"/>
            <a:ext cx="7964091" cy="937617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053495"/>
            <a:ext cx="7882176" cy="8647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72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Example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966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Problem: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783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Given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a data structure, and a target value(s) to find.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20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Question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Is target value(s) in the structure? If yes, where?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385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Approach 1: Using array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456628"/>
            <a:ext cx="7964091" cy="937617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649397"/>
            <a:ext cx="7910512" cy="16728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207" y="554117"/>
            <a:ext cx="5037892" cy="629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Example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207" y="1586746"/>
            <a:ext cx="13219986" cy="403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Problem:</a:t>
            </a:r>
            <a:pPr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05207" y="2216468"/>
            <a:ext cx="1321998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Given</a:t>
            </a:r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a data structure, and a target value(s) to find. 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5207" y="2609374"/>
            <a:ext cx="1321998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Question</a:t>
            </a:r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Is target value(s) in the structure? If yes, where?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5207" y="3158490"/>
            <a:ext cx="1321998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Approach 2: Using linked list</a:t>
            </a:r>
            <a:endParaRPr lang="en-US" sz="15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207" y="3707606"/>
            <a:ext cx="7545705" cy="1219200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07" y="5153501"/>
            <a:ext cx="6090285" cy="252245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582" y="516612"/>
            <a:ext cx="469701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Example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7582" y="1479471"/>
            <a:ext cx="13315236" cy="37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Problem:</a:t>
            </a:r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657582" y="2066568"/>
            <a:ext cx="13315236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Given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a data structure, and a target value(s) to find. 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7582" y="2432804"/>
            <a:ext cx="13315236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Question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Is target value(s) in the structure? If yes, where?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7582" y="2944654"/>
            <a:ext cx="13315236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Approach 2: Using linked list</a:t>
            </a:r>
            <a:endParaRPr lang="en-US" sz="14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582" y="3456503"/>
            <a:ext cx="7035046" cy="1136690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82" y="4804529"/>
            <a:ext cx="6928128" cy="2912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4771"/>
            <a:ext cx="69970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Brute force algorithms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717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Linear search is an example of a Brute Force algorithm: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6998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 order to find a solution, look at all possible candidates.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278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On the one hand, this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CC97B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works for many different data structures.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3559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On the other hand, it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44444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ignores the benefits that suitable data structures offer.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839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Often the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CC97B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easiest algorithm to implement.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01201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Usually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44444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not optimal and inefficient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12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Last Week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364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is an "Algorithm"?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644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How performance of algorithms can be compared?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6924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Big-O notation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0205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Some important complexity classes (logarithmic, linear, quadratic, exponential, ... )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485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How to determine them empirically (doubling hypothesis)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178" y="517088"/>
            <a:ext cx="6034683" cy="587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Is there a smarter way?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58178" y="1480899"/>
            <a:ext cx="13314045" cy="874038"/>
          </a:xfrm>
          <a:prstGeom prst="roundRect">
            <a:avLst>
              <a:gd name="adj" fmla="val 1046"/>
            </a:avLst>
          </a:prstGeom>
          <a:solidFill>
            <a:srgbClr val="D9D9D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177" y="1776770"/>
            <a:ext cx="293846" cy="2350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28023" y="1715810"/>
            <a:ext cx="12456200" cy="375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 we have to use the </a:t>
            </a:r>
            <a:pPr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hard way</a:t>
            </a:r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all the time?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729" y="2566392"/>
            <a:ext cx="6006941" cy="51480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355"/>
            <a:ext cx="8128516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Linear Search → Binary Search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683" y="1587579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had to potentially look at each value in the array/list. 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5683" y="2061329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Can we do better? 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5683" y="2535079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Yes, if the container is: 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5683" y="3008828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2" marL="10287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indexable</a:t>
            </a:r>
            <a:pPr lvl="2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5683" y="3482578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2" marL="10287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sorted</a:t>
            </a:r>
            <a:pPr lvl="2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5683" y="3956328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Idea: 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5683" y="4430078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Check the middle element (This is what we need </a:t>
            </a:r>
            <a:pPr lvl="1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indexability</a:t>
            </a:r>
            <a:pPr lvl="1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for) 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5683" y="4903827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If it is. . . 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5683" y="5377577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2" marL="10287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we are looking for: success, return this index 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5683" y="5851327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2" marL="10287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less: repeat with just the right half 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05683" y="6325076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2" marL="10287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greater: repeat with just the left half 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05683" y="6798826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Repeat until no candidates left 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05683" y="7272576"/>
            <a:ext cx="13219033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2" marL="10287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Return -1 to indicate failure if this happens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604361"/>
            <a:ext cx="7023140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Binary Search: Example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6300" y="1728311"/>
            <a:ext cx="10977801" cy="52993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7596" y="7274362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9003"/>
            <a:ext cx="9159240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Binary Search: Implementation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9759" y="1712000"/>
            <a:ext cx="10870763" cy="53267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0095" y="7283053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7787759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Binary Search: Complexity?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424" y="1638895"/>
            <a:ext cx="1317355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Each iteration cuts the search range in half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8424" y="2127885"/>
            <a:ext cx="1317355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If the array has size n, and n is less than 2k : 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8424" y="2616875"/>
            <a:ext cx="1317355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After 1 iteration there are less than 2k−1 candidates left 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8424" y="3105864"/>
            <a:ext cx="1317355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After 2 iterations there are less than 2k−2 candidates left 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8424" y="3594854"/>
            <a:ext cx="1317355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 . . 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8424" y="4083844"/>
            <a:ext cx="1317355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After k − 1 iterations there are less than 2 candidates left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8424" y="4572833"/>
            <a:ext cx="1317355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search finishes after at most </a:t>
            </a:r>
            <a:pPr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 = ⌈log n⌉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iterations.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8424" y="5061823"/>
            <a:ext cx="13173551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 BigO complexity of binary search is </a:t>
            </a:r>
            <a:pPr indent="0" marL="0">
              <a:lnSpc>
                <a:spcPts val="2600"/>
              </a:lnSpc>
              <a:buNone/>
            </a:pPr>
            <a:r>
              <a:rPr lang="en-US" sz="1600" b="1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O(log n)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8424" y="5712143"/>
            <a:ext cx="13173551" cy="1945719"/>
          </a:xfrm>
          <a:prstGeom prst="roundRect">
            <a:avLst>
              <a:gd name="adj" fmla="val 470"/>
            </a:avLst>
          </a:prstGeom>
          <a:solidFill>
            <a:srgbClr val="D9D9D9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6546" y="6034207"/>
            <a:ext cx="325160" cy="26015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469827" y="5972294"/>
            <a:ext cx="12224028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Think about what happens if we try this with a </a:t>
            </a:r>
            <a:pPr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linked list</a:t>
            </a:r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469827" y="6575822"/>
            <a:ext cx="12224028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It relies on the data being indexable and sorted 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69827" y="7064812"/>
            <a:ext cx="12224028" cy="416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will be looking at sorting soon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8989"/>
            <a:ext cx="60343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Divide and conquer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1397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While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linear search is a Brute Force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algorithm,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binary search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uses a strategy called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Divide and Conquer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: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771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 order to solve a problem on a data structure,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2051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Split the data structure into </a:t>
            </a:r>
            <a:pPr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smaller parts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5332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Solve 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problem on </a:t>
            </a:r>
            <a:pPr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each part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8612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Get an </a:t>
            </a:r>
            <a:pPr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overall solution from the partial solutions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1892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How each step is done, depends on the problem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275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051" y="470654"/>
            <a:ext cx="8030885" cy="534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Divide and conquer: Binary Search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8051" y="1346478"/>
            <a:ext cx="1343429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 binary search, the steps boil down to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8051" y="1747957"/>
            <a:ext cx="1343429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150"/>
              </a:lnSpc>
              <a:buSzPct val="100000"/>
              <a:buFont typeface="+mj-lt"/>
              <a:buAutoNum type="arabicPeriod" startAt="1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If not found yet, split the array into the low and high half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8051" y="2149435"/>
            <a:ext cx="1343429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150"/>
              </a:lnSpc>
              <a:buSzPct val="100000"/>
              <a:buFont typeface="+mj-lt"/>
              <a:buAutoNum type="arabicPeriod" startAt="2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Ignore the half where the value cannot be, use recursion on the other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8051" y="2550914"/>
            <a:ext cx="1343429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150"/>
              </a:lnSpc>
              <a:buSzPct val="100000"/>
              <a:buFont typeface="+mj-lt"/>
              <a:buAutoNum type="arabicPeriod" startAt="3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Overall solution is the solution from the relevant half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8051" y="2952393"/>
            <a:ext cx="1343429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Divide and Conquer is an important strategy, we will see more examples later!</a:t>
            </a:r>
            <a:endParaRPr lang="en-US" sz="13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528" y="3486269"/>
            <a:ext cx="9613344" cy="427255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9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24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structure classification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246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Why data structures matter?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9667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Sequential data structures: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089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Array and ArrayLists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Linked Lists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Operations on Arrays and Linked Lists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Brute force algorithms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Linear Search on Arrays and Linked Lists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6199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621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Divide and conquer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5043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Binary Search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946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Implementation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2237"/>
            <a:ext cx="62742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ArrayList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646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add()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– takes 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O(1)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time; however, worst-case scenario, when a new array has to be created and all the elements copied to it, it’s 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O(n)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6974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add(index, element)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– on average runs in 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O(n)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time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119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get()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– is always a constant time 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O(1)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operation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541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remove()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– runs in linear 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O(n)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time. We have to iterate the entire array to find the element qualifying for removal.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5924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indexOf()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– also runs in linear time. It iterates through the internal array and checks each element one by one, so the time complexity for this operation always requires 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O(n)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time.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1643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contains()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– implementation is based on 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indexOf(), 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 it’ll also run in 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O(n)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time.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12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Topics to Cover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364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Involvement of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Structures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in algorithms.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644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Linear(Sequential)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vs </a:t>
            </a:r>
            <a:pPr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non-linear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structures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6924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Indexed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vs </a:t>
            </a:r>
            <a:pPr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linked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structures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0205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Ways of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designing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algorithms.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3485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Strategies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when designing algorithms (Greedy, Divide-and-Conquer)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06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Structures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168735"/>
            <a:ext cx="13042821" cy="1054418"/>
          </a:xfrm>
          <a:prstGeom prst="roundRect">
            <a:avLst>
              <a:gd name="adj" fmla="val 867"/>
            </a:avLst>
          </a:prstGeom>
          <a:solidFill>
            <a:srgbClr val="D9D9D9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4524137"/>
            <a:ext cx="354330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1748" y="4452223"/>
            <a:ext cx="120080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Data Structures do you know?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944" y="548402"/>
            <a:ext cx="4986099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Structures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0720" y="1570553"/>
            <a:ext cx="8828842" cy="55704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7944" y="7365325"/>
            <a:ext cx="1323451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702" y="713899"/>
            <a:ext cx="4769644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Structure matters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7702" y="1691521"/>
            <a:ext cx="13294995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 have already seen how the </a:t>
            </a:r>
            <a:pPr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size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 the data affects the </a:t>
            </a:r>
            <a:pPr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running time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 algorithms.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67702" y="2139672"/>
            <a:ext cx="13294995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</a:t>
            </a:r>
            <a:pPr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data structure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can be just as important!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67702" y="2735699"/>
            <a:ext cx="13294995" cy="3735824"/>
          </a:xfrm>
          <a:prstGeom prst="roundRect">
            <a:avLst>
              <a:gd name="adj" fmla="val 2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75323" y="2743319"/>
            <a:ext cx="13279755" cy="37205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5044" y="2865358"/>
            <a:ext cx="3476506" cy="3476506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748" y="2865358"/>
            <a:ext cx="5260777" cy="33437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67702" y="6686074"/>
            <a:ext cx="13294995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Different data structures offer different performance for elementary operations like insertion or lookup.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67702" y="7134225"/>
            <a:ext cx="13294995" cy="381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Let’s have a look at some examples. 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987" y="516136"/>
            <a:ext cx="8969812" cy="586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Sequential Data Structures: Arrays 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6987" y="1478161"/>
            <a:ext cx="1331642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One of the simplest linear data structures.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656987" y="1919168"/>
            <a:ext cx="1331642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Laid out </a:t>
            </a:r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sequentially in memory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56987" y="2360176"/>
            <a:ext cx="1331642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Index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based.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56987" y="2801183"/>
            <a:ext cx="1331642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Usually fixed size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 </a:t>
            </a:r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cannot easily be resized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once initialized.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56987" y="3242191"/>
            <a:ext cx="1331642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More versatile: </a:t>
            </a:r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Java ArrayLists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 </a:t>
            </a:r>
            <a:pPr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C++ vectors 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56987" y="3683198"/>
            <a:ext cx="1331642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These have </a:t>
            </a:r>
            <a:pPr lvl="1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flexible size</a:t>
            </a:r>
            <a:pPr lvl="1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i.e. can grow to accommodate additional data.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6987" y="4269700"/>
            <a:ext cx="13316426" cy="375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 simplicity, the data contained in the structures will be integers.</a:t>
            </a:r>
            <a:endParaRPr lang="en-US" sz="18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8853" y="4856202"/>
            <a:ext cx="8212693" cy="234648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56987" y="7413784"/>
            <a:ext cx="13316426" cy="300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8467"/>
            <a:ext cx="5677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Array vs. ArrayList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30874"/>
            <a:ext cx="4536519" cy="37802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64048"/>
            <a:ext cx="7797165" cy="3968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1603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Initial Capacity: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22469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When created a default capacity is assigned (typically 10)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93335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Growth Factor: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64201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When capacity is reached, ArrayList creates a new larger internal array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17481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new size is typically 1.5x the current size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70762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All elements are copied to the new array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336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Array operations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96020"/>
            <a:ext cx="13042821" cy="46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Reading/writing at any given index: 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e.g.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highlight>
                  <a:srgbClr val="E4E6E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a[i] = a[i+1]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;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4406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Cost: constant(</a:t>
            </a:r>
            <a:pPr lvl="1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O(1)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) – independent of array size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686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Adding/removing at the end (in ArrayLists or Vectors)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0967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Cost: constant(</a:t>
            </a:r>
            <a:pPr lvl="1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O(1)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) – independent of array size [</a:t>
            </a:r>
            <a:pPr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Adding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pPr lvl="1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amortized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]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4247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Adding/removing in the middle Cost: linear(</a:t>
            </a:r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O(n)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) – must move the rest of the contents!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2025-01-26T14:35:20Z</dcterms:created>
  <dcterms:modified xsi:type="dcterms:W3CDTF">2025-01-26T14:35:20Z</dcterms:modified>
</cp:coreProperties>
</file>